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324" r:id="rId3"/>
    <p:sldId id="310" r:id="rId4"/>
    <p:sldId id="311" r:id="rId5"/>
    <p:sldId id="318" r:id="rId6"/>
    <p:sldId id="319" r:id="rId7"/>
    <p:sldId id="320" r:id="rId8"/>
    <p:sldId id="323" r:id="rId9"/>
    <p:sldId id="317" r:id="rId10"/>
    <p:sldId id="321" r:id="rId11"/>
    <p:sldId id="322" r:id="rId12"/>
    <p:sldId id="325" r:id="rId13"/>
    <p:sldId id="328" r:id="rId14"/>
    <p:sldId id="326" r:id="rId15"/>
    <p:sldId id="316" r:id="rId16"/>
    <p:sldId id="327" r:id="rId17"/>
    <p:sldId id="329" r:id="rId18"/>
    <p:sldId id="330" r:id="rId19"/>
    <p:sldId id="312" r:id="rId20"/>
    <p:sldId id="268" r:id="rId21"/>
  </p:sldIdLst>
  <p:sldSz cx="9144000" cy="6858000" type="screen4x3"/>
  <p:notesSz cx="7019925" cy="9305925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60A9"/>
    <a:srgbClr val="003587"/>
    <a:srgbClr val="0B1966"/>
    <a:srgbClr val="FF050C"/>
    <a:srgbClr val="FF6F22"/>
    <a:srgbClr val="ECFFE2"/>
    <a:srgbClr val="FFF8FF"/>
    <a:srgbClr val="FFF7FA"/>
    <a:srgbClr val="F9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6" autoAdjust="0"/>
    <p:restoredTop sz="89181" autoAdjust="0"/>
  </p:normalViewPr>
  <p:slideViewPr>
    <p:cSldViewPr>
      <p:cViewPr>
        <p:scale>
          <a:sx n="95" d="100"/>
          <a:sy n="95" d="100"/>
        </p:scale>
        <p:origin x="106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9D886DC0-0A93-42D6-A675-017B8760B41B}" type="datetimeFigureOut">
              <a:rPr lang="en-US" smtClean="0"/>
              <a:pPr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FA26487E-518C-43F7-A8EE-728BE39564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6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2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79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69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4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23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8366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95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9541" y="6454556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 smtClean="0">
                <a:solidFill>
                  <a:schemeClr val="bg1"/>
                </a:solidFill>
              </a:rPr>
              <a:t>© 2012 Boise State University</a:t>
            </a:r>
            <a:endParaRPr lang="en-US" sz="1000" baseline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5800" y="6454556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85C46D-3ED5-4508-B9D1-FB41570D2BFF}" type="slidenum">
              <a:rPr lang="en-US" sz="1000" baseline="0" smtClean="0">
                <a:solidFill>
                  <a:schemeClr val="bg1"/>
                </a:solidFill>
              </a:rPr>
              <a:t>‹#›</a:t>
            </a:fld>
            <a:endParaRPr lang="en-US" sz="1000" baseline="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eriwilliams\Desktop\logo_b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31" y="183616"/>
            <a:ext cx="1862138" cy="49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9144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cap="none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emf"/><Relationship Id="rId10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mead@boisestate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8200" y="1944513"/>
            <a:ext cx="7772400" cy="1470025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b="1" dirty="0"/>
              <a:t>Electrical </a:t>
            </a:r>
            <a:r>
              <a:rPr lang="en-US" b="1" dirty="0" smtClean="0"/>
              <a:t>Resistivity </a:t>
            </a:r>
            <a:r>
              <a:rPr lang="en-US" b="1" dirty="0"/>
              <a:t>I</a:t>
            </a:r>
            <a:r>
              <a:rPr lang="en-US" b="1" dirty="0" smtClean="0"/>
              <a:t>maging </a:t>
            </a:r>
            <a:r>
              <a:rPr lang="en-US" b="1" dirty="0"/>
              <a:t>with </a:t>
            </a:r>
            <a:r>
              <a:rPr lang="en-US" b="1" dirty="0" smtClean="0"/>
              <a:t>Subsurface </a:t>
            </a:r>
            <a:r>
              <a:rPr lang="en-US" b="1" dirty="0"/>
              <a:t>B</a:t>
            </a:r>
            <a:r>
              <a:rPr lang="en-US" b="1" dirty="0" smtClean="0"/>
              <a:t>oundary </a:t>
            </a:r>
            <a:r>
              <a:rPr lang="en-US" b="1" dirty="0"/>
              <a:t>C</a:t>
            </a:r>
            <a:r>
              <a:rPr lang="en-US" b="1" dirty="0" smtClean="0"/>
              <a:t>onstraints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90600" y="4800600"/>
            <a:ext cx="7848600" cy="1523492"/>
          </a:xfrm>
        </p:spPr>
        <p:txBody>
          <a:bodyPr>
            <a:normAutofit/>
          </a:bodyPr>
          <a:lstStyle/>
          <a:p>
            <a:pPr>
              <a:lnSpc>
                <a:spcPct val="60000"/>
              </a:lnSpc>
            </a:pPr>
            <a:endParaRPr lang="en-US" dirty="0"/>
          </a:p>
          <a:p>
            <a:pPr algn="l">
              <a:lnSpc>
                <a:spcPct val="80000"/>
              </a:lnSpc>
            </a:pPr>
            <a:r>
              <a:rPr lang="en-US" sz="2600" baseline="30000" dirty="0" smtClean="0"/>
              <a:t>*</a:t>
            </a:r>
            <a:r>
              <a:rPr lang="en-US" sz="2000" dirty="0" smtClean="0"/>
              <a:t>Professor,  </a:t>
            </a:r>
            <a:r>
              <a:rPr lang="en-US" sz="2000" i="1" dirty="0" smtClean="0"/>
              <a:t>Department of Mathematics, </a:t>
            </a:r>
            <a:r>
              <a:rPr lang="en-US" sz="2000" b="1" dirty="0" smtClean="0"/>
              <a:t>Boise State University</a:t>
            </a:r>
          </a:p>
          <a:p>
            <a:pPr algn="l">
              <a:lnSpc>
                <a:spcPct val="80000"/>
              </a:lnSpc>
            </a:pPr>
            <a:r>
              <a:rPr lang="en-US" sz="2000" i="1" baseline="30000" dirty="0" smtClean="0"/>
              <a:t>**</a:t>
            </a:r>
            <a:r>
              <a:rPr lang="en-US" sz="2000" dirty="0"/>
              <a:t>PhD Candidate,  </a:t>
            </a:r>
            <a:r>
              <a:rPr lang="en-US" sz="2000" i="1" dirty="0"/>
              <a:t>Department of </a:t>
            </a:r>
            <a:r>
              <a:rPr lang="en-US" sz="2000" i="1" dirty="0" smtClean="0"/>
              <a:t>Geosciences, </a:t>
            </a:r>
            <a:r>
              <a:rPr lang="en-US" sz="2000" b="1" dirty="0" smtClean="0"/>
              <a:t>Boise State University</a:t>
            </a:r>
          </a:p>
          <a:p>
            <a:pPr algn="l">
              <a:lnSpc>
                <a:spcPct val="80000"/>
              </a:lnSpc>
            </a:pPr>
            <a:r>
              <a:rPr lang="en-US" sz="2800" baseline="30000" dirty="0" smtClean="0">
                <a:solidFill>
                  <a:prstClr val="white"/>
                </a:solidFill>
              </a:rPr>
              <a:t>†</a:t>
            </a:r>
            <a:r>
              <a:rPr lang="en-US" sz="2000" dirty="0" smtClean="0">
                <a:solidFill>
                  <a:prstClr val="white"/>
                </a:solidFill>
              </a:rPr>
              <a:t>Professor, </a:t>
            </a:r>
            <a:r>
              <a:rPr lang="en-US" sz="2000" i="1" dirty="0" smtClean="0">
                <a:solidFill>
                  <a:prstClr val="white"/>
                </a:solidFill>
              </a:rPr>
              <a:t>Department of Geophysics</a:t>
            </a:r>
            <a:r>
              <a:rPr lang="en-US" sz="2000" dirty="0" smtClean="0">
                <a:solidFill>
                  <a:prstClr val="white"/>
                </a:solidFill>
              </a:rPr>
              <a:t>, </a:t>
            </a:r>
            <a:r>
              <a:rPr lang="en-US" sz="2000" b="1" dirty="0" smtClean="0">
                <a:solidFill>
                  <a:prstClr val="white"/>
                </a:solidFill>
              </a:rPr>
              <a:t>Colorado School of Mines</a:t>
            </a:r>
            <a:endParaRPr lang="en-US" sz="2000" b="1" i="1" dirty="0" smtClean="0"/>
          </a:p>
          <a:p>
            <a:pPr>
              <a:lnSpc>
                <a:spcPct val="80000"/>
              </a:lnSpc>
            </a:pPr>
            <a:endParaRPr lang="en-US" sz="2800" i="1" dirty="0"/>
          </a:p>
          <a:p>
            <a:pPr>
              <a:lnSpc>
                <a:spcPct val="80000"/>
              </a:lnSpc>
            </a:pPr>
            <a:endParaRPr lang="en-US" sz="2600" i="1" baseline="30000" dirty="0" smtClean="0"/>
          </a:p>
          <a:p>
            <a:pPr>
              <a:lnSpc>
                <a:spcPct val="80000"/>
              </a:lnSpc>
            </a:pPr>
            <a:endParaRPr lang="en-US" sz="2600" i="1" dirty="0" smtClean="0"/>
          </a:p>
          <a:p>
            <a:pPr algn="l">
              <a:lnSpc>
                <a:spcPct val="70000"/>
              </a:lnSpc>
            </a:pPr>
            <a:endParaRPr lang="en-US" i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14300" y="4114800"/>
            <a:ext cx="9220200" cy="46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60000"/>
              </a:lnSpc>
              <a:spcBef>
                <a:spcPct val="20000"/>
              </a:spcBef>
            </a:pPr>
            <a:r>
              <a:rPr lang="en-US" sz="3600" dirty="0" smtClean="0">
                <a:solidFill>
                  <a:prstClr val="white"/>
                </a:solidFill>
              </a:rPr>
              <a:t>Jodi Mead</a:t>
            </a:r>
            <a:r>
              <a:rPr lang="en-US" sz="3600" baseline="30000" dirty="0" smtClean="0">
                <a:solidFill>
                  <a:prstClr val="white"/>
                </a:solidFill>
              </a:rPr>
              <a:t>*</a:t>
            </a:r>
            <a:r>
              <a:rPr lang="en-US" sz="3600" dirty="0" smtClean="0">
                <a:solidFill>
                  <a:prstClr val="white"/>
                </a:solidFill>
              </a:rPr>
              <a:t>, </a:t>
            </a:r>
            <a:r>
              <a:rPr lang="en-US" sz="3600" dirty="0">
                <a:solidFill>
                  <a:prstClr val="white"/>
                </a:solidFill>
              </a:rPr>
              <a:t>Hank </a:t>
            </a:r>
            <a:r>
              <a:rPr lang="en-US" sz="3600" dirty="0" err="1" smtClean="0">
                <a:solidFill>
                  <a:prstClr val="white"/>
                </a:solidFill>
              </a:rPr>
              <a:t>Hetrick</a:t>
            </a:r>
            <a:r>
              <a:rPr lang="en-US" sz="3600" baseline="30000" dirty="0" smtClean="0">
                <a:solidFill>
                  <a:prstClr val="white"/>
                </a:solidFill>
              </a:rPr>
              <a:t>**</a:t>
            </a:r>
            <a:r>
              <a:rPr lang="en-US" sz="3600" dirty="0" smtClean="0">
                <a:solidFill>
                  <a:prstClr val="white"/>
                </a:solidFill>
              </a:rPr>
              <a:t>, John Bradford</a:t>
            </a:r>
            <a:r>
              <a:rPr lang="en-US" sz="3600" baseline="30000" dirty="0" smtClean="0">
                <a:solidFill>
                  <a:prstClr val="white"/>
                </a:solidFill>
              </a:rPr>
              <a:t>†</a:t>
            </a:r>
            <a:endParaRPr lang="en-US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0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Uncertain Boundary 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0815" y="1853316"/>
            <a:ext cx="756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Given n</a:t>
            </a:r>
            <a:r>
              <a:rPr lang="en-US" sz="3600" baseline="-25000" dirty="0" smtClean="0">
                <a:solidFill>
                  <a:schemeClr val="bg1"/>
                </a:solidFill>
              </a:rPr>
              <a:t>s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subregions</a:t>
            </a:r>
            <a:r>
              <a:rPr lang="en-US" sz="3600" dirty="0" smtClean="0">
                <a:solidFill>
                  <a:schemeClr val="bg1"/>
                </a:solidFill>
              </a:rPr>
              <a:t>, which </a:t>
            </a:r>
            <a:r>
              <a:rPr lang="en-US" sz="3600" dirty="0">
                <a:solidFill>
                  <a:schemeClr val="bg1"/>
                </a:solidFill>
              </a:rPr>
              <a:t>boundary </a:t>
            </a:r>
            <a:r>
              <a:rPr lang="en-US" sz="3600" dirty="0" smtClean="0">
                <a:solidFill>
                  <a:schemeClr val="bg1"/>
                </a:solidFill>
              </a:rPr>
              <a:t>estimate R </a:t>
            </a:r>
            <a:r>
              <a:rPr lang="en-US" sz="3600" dirty="0">
                <a:solidFill>
                  <a:schemeClr val="bg1"/>
                </a:solidFill>
              </a:rPr>
              <a:t>is </a:t>
            </a:r>
            <a:r>
              <a:rPr lang="en-US" sz="3600" dirty="0" smtClean="0">
                <a:solidFill>
                  <a:schemeClr val="bg1"/>
                </a:solidFill>
              </a:rPr>
              <a:t>best?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t="4388" r="6874" b="5338"/>
          <a:stretch/>
        </p:blipFill>
        <p:spPr>
          <a:xfrm>
            <a:off x="2047497" y="3352800"/>
            <a:ext cx="5049006" cy="24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457199" y="66213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Identify Best Boundary Estimate:  </a:t>
            </a:r>
            <a:br>
              <a:rPr lang="en-US" sz="3600" dirty="0" smtClean="0"/>
            </a:br>
            <a:r>
              <a:rPr lang="en-US" sz="3600" dirty="0" smtClean="0"/>
              <a:t>Data residual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03484" y="5493344"/>
                <a:ext cx="6324600" cy="51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7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700" b="0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</m:acc>
                  </m:oMath>
                </a14:m>
                <a:r>
                  <a:rPr lang="en-US" sz="2700" dirty="0" smtClean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= arg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7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7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</m:t>
                                </m:r>
                              </m:sub>
                            </m:sSub>
                            <m:r>
                              <a:rPr lang="en-US" sz="27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700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27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700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7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US" sz="27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sub>
                        </m:sSub>
                        <m:r>
                          <a:rPr lang="en-US" sz="2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27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7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7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70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e>
                        </m:acc>
                        <m:d>
                          <m:dPr>
                            <m:ctrlPr>
                              <a:rPr lang="en-US" sz="27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7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e>
                        </m:d>
                      </m:e>
                    </m:d>
                    <m:r>
                      <a:rPr lang="en-US" sz="27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84" y="5493344"/>
                <a:ext cx="6324600" cy="519116"/>
              </a:xfrm>
              <a:prstGeom prst="rect">
                <a:avLst/>
              </a:prstGeom>
              <a:blipFill rotWithShape="0">
                <a:blip r:embed="rId2"/>
                <a:stretch>
                  <a:fillRect t="-8235" b="-3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2344614" y="2160096"/>
                <a:ext cx="4454769" cy="523099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 cap="none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</m:acc>
                      <m: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</m:d>
                            </m:e>
                          </m:d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14" y="2160096"/>
                <a:ext cx="4454769" cy="5230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2668586"/>
                <a:ext cx="7239000" cy="513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</m:acc>
                      <m:r>
                        <a:rPr lang="en-US" sz="27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7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argmin</m:t>
                      </m:r>
                      <m:sSubSup>
                        <m:sSubSupPr>
                          <m:ctrlPr>
                            <a:rPr lang="en-US" sz="27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27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  <m:d>
                                <m:dPr>
                                  <m:ctrlP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7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7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7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</m:d>
                                  <m:r>
                                    <a:rPr lang="en-US" sz="27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7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</m:d>
                            </m:e>
                          </m:d>
                          <m: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7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sty m:val="p"/>
                                </m:rPr>
                                <a:rPr lang="en-US" sz="27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Lm</m:t>
                              </m:r>
                            </m:e>
                          </m:d>
                          <m: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68586"/>
                <a:ext cx="7239000" cy="5134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19200" y="3429000"/>
                <a:ext cx="716280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As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 </m:t>
                    </m:r>
                  </m:oMath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Homogeneous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</m:acc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not minimized</a:t>
                </a: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Prior R gives </a:t>
                </a:r>
                <a:r>
                  <a:rPr lang="en-US" sz="2400" dirty="0">
                    <a:solidFill>
                      <a:schemeClr val="bg1"/>
                    </a:solidFill>
                  </a:rPr>
                  <a:t>n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s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homogeneous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subregions</a:t>
                </a: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Variability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</m:d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due to boundary location</a:t>
                </a:r>
              </a:p>
              <a:p>
                <a:pPr marL="800100" lvl="1" indent="-342900">
                  <a:buFont typeface="Arial" charset="0"/>
                  <a:buChar char="•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429000"/>
                <a:ext cx="7162801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277" t="-24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5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8516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Residual </a:t>
            </a:r>
            <a:r>
              <a:rPr lang="en-US" dirty="0" err="1" smtClean="0"/>
              <a:t>con’t</a:t>
            </a:r>
            <a:endParaRPr lang="en-US" dirty="0"/>
          </a:p>
        </p:txBody>
      </p:sp>
      <p:sp>
        <p:nvSpPr>
          <p:cNvPr id="60" name="Arc 59"/>
          <p:cNvSpPr/>
          <p:nvPr/>
        </p:nvSpPr>
        <p:spPr>
          <a:xfrm rot="16200000">
            <a:off x="1317217" y="3169085"/>
            <a:ext cx="1209040" cy="1144847"/>
          </a:xfrm>
          <a:prstGeom prst="arc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881242" y="3136988"/>
            <a:ext cx="28330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71" r="6875" b="6756"/>
          <a:stretch/>
        </p:blipFill>
        <p:spPr>
          <a:xfrm>
            <a:off x="714637" y="3741509"/>
            <a:ext cx="3857363" cy="1643087"/>
          </a:xfrm>
          <a:prstGeom prst="rect">
            <a:avLst/>
          </a:prstGeom>
        </p:spPr>
      </p:pic>
      <p:sp>
        <p:nvSpPr>
          <p:cNvPr id="62" name="Freeform: Shape 20"/>
          <p:cNvSpPr/>
          <p:nvPr/>
        </p:nvSpPr>
        <p:spPr>
          <a:xfrm>
            <a:off x="2820635" y="4264093"/>
            <a:ext cx="853440" cy="986729"/>
          </a:xfrm>
          <a:custGeom>
            <a:avLst/>
            <a:gdLst>
              <a:gd name="connsiteX0" fmla="*/ 0 w 853440"/>
              <a:gd name="connsiteY0" fmla="*/ 544191 h 544191"/>
              <a:gd name="connsiteX1" fmla="*/ 213360 w 853440"/>
              <a:gd name="connsiteY1" fmla="*/ 76831 h 544191"/>
              <a:gd name="connsiteX2" fmla="*/ 853440 w 853440"/>
              <a:gd name="connsiteY2" fmla="*/ 5711 h 54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440" h="544191">
                <a:moveTo>
                  <a:pt x="0" y="544191"/>
                </a:moveTo>
                <a:cubicBezTo>
                  <a:pt x="35560" y="355384"/>
                  <a:pt x="71120" y="166578"/>
                  <a:pt x="213360" y="76831"/>
                </a:cubicBezTo>
                <a:cubicBezTo>
                  <a:pt x="355600" y="-12916"/>
                  <a:pt x="604520" y="-3603"/>
                  <a:pt x="853440" y="5711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648273" y="4260668"/>
            <a:ext cx="1065991" cy="6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Connector: Curved 26"/>
          <p:cNvCxnSpPr/>
          <p:nvPr/>
        </p:nvCxnSpPr>
        <p:spPr>
          <a:xfrm>
            <a:off x="4119686" y="5108621"/>
            <a:ext cx="624234" cy="4791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1454" r="3365" b="25610"/>
          <a:stretch/>
        </p:blipFill>
        <p:spPr>
          <a:xfrm rot="10800000" flipV="1">
            <a:off x="4819179" y="2515523"/>
            <a:ext cx="3946292" cy="85953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1789" r="4375" b="23127"/>
          <a:stretch/>
        </p:blipFill>
        <p:spPr>
          <a:xfrm rot="10800000" flipV="1">
            <a:off x="4828187" y="3737795"/>
            <a:ext cx="3998492" cy="8252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4163" r="4375" b="24025"/>
          <a:stretch/>
        </p:blipFill>
        <p:spPr>
          <a:xfrm rot="10800000" flipV="1">
            <a:off x="4819179" y="4955890"/>
            <a:ext cx="3996925" cy="8574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457200" y="377268"/>
                <a:ext cx="7910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log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400" baseline="-25000" dirty="0" smtClean="0">
                    <a:solidFill>
                      <a:schemeClr val="bg1"/>
                    </a:solidFill>
                  </a:rPr>
                  <a:t>d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)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7268"/>
                <a:ext cx="791023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30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5935445" y="554627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log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1400" dirty="0" smtClean="0">
                    <a:solidFill>
                      <a:schemeClr val="bg1"/>
                    </a:solidFill>
                  </a:rPr>
                  <a:t>)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445" y="554627"/>
                <a:ext cx="914400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0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739713" y="625503"/>
                <a:ext cx="3832287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700" dirty="0" smtClean="0">
                    <a:solidFill>
                      <a:schemeClr val="bg1"/>
                    </a:solidFill>
                  </a:rPr>
                  <a:t>Choose R with smallest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700" baseline="-25000" dirty="0">
                    <a:solidFill>
                      <a:schemeClr val="bg1"/>
                    </a:solidFill>
                  </a:rPr>
                  <a:t>d</a:t>
                </a:r>
                <a:r>
                  <a:rPr lang="en-US" sz="2700" dirty="0" smtClean="0">
                    <a:solidFill>
                      <a:schemeClr val="bg1"/>
                    </a:solidFill>
                  </a:rPr>
                  <a:t> as</a:t>
                </a:r>
                <a14:m>
                  <m:oMath xmlns:m="http://schemas.openxmlformats.org/officeDocument/2006/math">
                    <m:r>
                      <a:rPr lang="en-US" sz="27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700" dirty="0">
                  <a:solidFill>
                    <a:schemeClr val="bg1"/>
                  </a:solidFill>
                </a:endParaRPr>
              </a:p>
              <a:p>
                <a:endParaRPr lang="en-US" sz="2700" dirty="0"/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13" y="625503"/>
                <a:ext cx="3832287" cy="1338828"/>
              </a:xfrm>
              <a:prstGeom prst="rect">
                <a:avLst/>
              </a:prstGeom>
              <a:blipFill rotWithShape="0">
                <a:blip r:embed="rId8"/>
                <a:stretch>
                  <a:fillRect l="-3021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5" t="15773" r="70273" b="81996"/>
          <a:stretch/>
        </p:blipFill>
        <p:spPr>
          <a:xfrm>
            <a:off x="0" y="4267518"/>
            <a:ext cx="809035" cy="382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7" t="15242" r="70251" b="81589"/>
          <a:stretch/>
        </p:blipFill>
        <p:spPr>
          <a:xfrm>
            <a:off x="2060966" y="5518686"/>
            <a:ext cx="987034" cy="5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4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432547" y="1066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Identify Best Boundary Estimate:  </a:t>
            </a:r>
            <a:br>
              <a:rPr lang="en-US" sz="3600" dirty="0" smtClean="0"/>
            </a:br>
            <a:r>
              <a:rPr lang="en-US" sz="3600" dirty="0" err="1" smtClean="0"/>
              <a:t>Subregion</a:t>
            </a:r>
            <a:r>
              <a:rPr lang="en-US" sz="3600" dirty="0" smtClean="0"/>
              <a:t> variability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4447" y="2667000"/>
                <a:ext cx="8305800" cy="2712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71550" lvl="1" indent="-514350">
                  <a:buFont typeface="Arial" charset="0"/>
                  <a:buChar char="•"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Incorrect R results in smearing near discontinuity</a:t>
                </a:r>
              </a:p>
              <a:p>
                <a:pPr marL="971550" lvl="1" indent="-514350">
                  <a:buFont typeface="Arial" charset="0"/>
                  <a:buChar char="•"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Identify parameter variability within each inverted </a:t>
                </a:r>
                <a:r>
                  <a:rPr lang="en-US" sz="2800" dirty="0" err="1" smtClean="0">
                    <a:solidFill>
                      <a:schemeClr val="bg1"/>
                    </a:solidFill>
                  </a:rPr>
                  <a:t>subregion</a:t>
                </a:r>
                <a:endParaRPr lang="en-US" sz="2800" dirty="0" smtClean="0">
                  <a:solidFill>
                    <a:schemeClr val="bg1"/>
                  </a:solidFill>
                </a:endParaRPr>
              </a:p>
              <a:p>
                <a:pPr marL="1371600" lvl="2" indent="-457200">
                  <a:buFont typeface=".AppleSystemUIFont" charset="-120"/>
                  <a:buChar char="­"/>
                </a:pPr>
                <a:r>
                  <a:rPr lang="en-US" sz="2800" dirty="0">
                    <a:solidFill>
                      <a:schemeClr val="bg1"/>
                    </a:solidFill>
                  </a:rPr>
                  <a:t>Fit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n</a:t>
                </a:r>
                <a:r>
                  <a:rPr lang="en-US" sz="2800" baseline="-25000" dirty="0" smtClean="0">
                    <a:solidFill>
                      <a:schemeClr val="bg1"/>
                    </a:solidFill>
                  </a:rPr>
                  <a:t>s 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Gaussians to histogram of inverted parameters</a:t>
                </a:r>
              </a:p>
              <a:p>
                <a:pPr marL="1371600" lvl="2" indent="-457200">
                  <a:buFont typeface=".AppleSystemUIFont" charset="-120"/>
                  <a:buChar char="­"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Determine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for each Gaussian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47" y="2667000"/>
                <a:ext cx="8305800" cy="2712666"/>
              </a:xfrm>
              <a:prstGeom prst="rect">
                <a:avLst/>
              </a:prstGeom>
              <a:blipFill rotWithShape="0">
                <a:blip r:embed="rId2"/>
                <a:stretch>
                  <a:fillRect t="-2252" b="-4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3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Subregion</a:t>
            </a:r>
            <a:r>
              <a:rPr lang="en-US" dirty="0" smtClean="0"/>
              <a:t> variability, </a:t>
            </a:r>
            <a:r>
              <a:rPr lang="en-US" sz="4000" dirty="0" smtClean="0"/>
              <a:t>n</a:t>
            </a:r>
            <a:r>
              <a:rPr lang="en-US" sz="4000" baseline="-25000" dirty="0" smtClean="0"/>
              <a:t>s</a:t>
            </a:r>
            <a:r>
              <a:rPr lang="en-US" sz="4000" dirty="0" smtClean="0"/>
              <a:t>=2</a:t>
            </a:r>
            <a:endParaRPr lang="en-US" sz="4000" dirty="0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18430"/>
            <a:ext cx="6781800" cy="2755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4660416"/>
                <a:ext cx="7391400" cy="1618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Improper boundary estimate results in more variability in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subregions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R that gives inverted parameters with smallest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is best boundary </a:t>
                </a:r>
                <a:r>
                  <a:rPr lang="en-US" sz="2400" dirty="0">
                    <a:solidFill>
                      <a:schemeClr val="bg1"/>
                    </a:solidFill>
                  </a:rPr>
                  <a:t>estimate.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0416"/>
                <a:ext cx="7391400" cy="1618007"/>
              </a:xfrm>
              <a:prstGeom prst="rect">
                <a:avLst/>
              </a:prstGeom>
              <a:blipFill rotWithShape="0">
                <a:blip r:embed="rId3"/>
                <a:stretch>
                  <a:fillRect l="-1155" t="-3019" r="-1568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ERT Inversion results from BHRS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" t="35128" r="2964" b="28974"/>
          <a:stretch/>
        </p:blipFill>
        <p:spPr>
          <a:xfrm>
            <a:off x="1371599" y="1686624"/>
            <a:ext cx="4660131" cy="1349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t="35641" r="1641" b="29487"/>
          <a:stretch/>
        </p:blipFill>
        <p:spPr>
          <a:xfrm>
            <a:off x="1371600" y="3227766"/>
            <a:ext cx="4585807" cy="1280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34872" b="29487"/>
          <a:stretch/>
        </p:blipFill>
        <p:spPr>
          <a:xfrm>
            <a:off x="1371600" y="4699236"/>
            <a:ext cx="4585807" cy="12801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00800" y="209587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 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3212" y="362943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 shifted up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5794" y="516298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 shifted down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35128" r="3378" b="28974"/>
          <a:stretch/>
        </p:blipFill>
        <p:spPr>
          <a:xfrm>
            <a:off x="1143000" y="1600457"/>
            <a:ext cx="4419600" cy="1280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32564" r="1246" b="29488"/>
          <a:stretch/>
        </p:blipFill>
        <p:spPr>
          <a:xfrm>
            <a:off x="1142999" y="3189478"/>
            <a:ext cx="4608407" cy="13825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" t="34933" b="29487"/>
          <a:stretch/>
        </p:blipFill>
        <p:spPr>
          <a:xfrm>
            <a:off x="1066800" y="4781910"/>
            <a:ext cx="4677695" cy="128016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33400" y="746222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ERT Inversion results from BHRS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72200" y="1881038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 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353609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 </a:t>
            </a:r>
            <a:r>
              <a:rPr lang="en-US" sz="2400" smtClean="0">
                <a:solidFill>
                  <a:schemeClr val="bg1"/>
                </a:solidFill>
              </a:rPr>
              <a:t>shifted left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4600" y="519115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 </a:t>
            </a:r>
            <a:r>
              <a:rPr lang="en-US" sz="2400" smtClean="0">
                <a:solidFill>
                  <a:schemeClr val="bg1"/>
                </a:solidFill>
              </a:rPr>
              <a:t>shifted right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Residual for BHRS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8313064"/>
                  </p:ext>
                </p:extLst>
              </p:nvPr>
            </p:nvGraphicFramePr>
            <p:xfrm>
              <a:off x="1143000" y="2209800"/>
              <a:ext cx="7158318" cy="2631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3518"/>
                    <a:gridCol w="4114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 smtClean="0"/>
                            <a:t>R</a:t>
                          </a:r>
                          <a:endParaRPr lang="en-US" sz="2700" dirty="0"/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7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7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7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lim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7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α</m:t>
                                        </m:r>
                                        <m:r>
                                          <a:rPr lang="en-US" sz="27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→∞</m:t>
                                        </m:r>
                                      </m:sub>
                                    </m:sSub>
                                    <m:r>
                                      <a:rPr lang="en-US" sz="2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  <m:r>
                                  <a:rPr lang="en-US" sz="2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7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70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7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</m:d>
                                <m:r>
                                  <a:rPr lang="en-US" sz="2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27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Proper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117,230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up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305,592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down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251,327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left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305,671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right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305,735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8313064"/>
                  </p:ext>
                </p:extLst>
              </p:nvPr>
            </p:nvGraphicFramePr>
            <p:xfrm>
              <a:off x="1143000" y="2209800"/>
              <a:ext cx="7158318" cy="2631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3518"/>
                    <a:gridCol w="4114800"/>
                  </a:tblGrid>
                  <a:tr h="777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 smtClean="0"/>
                            <a:t>R</a:t>
                          </a:r>
                          <a:endParaRPr lang="en-US" sz="2700" dirty="0"/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4222" t="-6250" r="-593" b="-24921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Proper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117,230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up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305,592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down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251,327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left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305,671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right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305,735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206" y="11430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Subregion</a:t>
            </a:r>
            <a:r>
              <a:rPr lang="en-US" dirty="0" smtClean="0"/>
              <a:t> variability for BHRS 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7195956"/>
                  </p:ext>
                </p:extLst>
              </p:nvPr>
            </p:nvGraphicFramePr>
            <p:xfrm>
              <a:off x="1752600" y="2209800"/>
              <a:ext cx="5820813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/>
                    <a:gridCol w="1227214"/>
                    <a:gridCol w="1337507"/>
                    <a:gridCol w="1808292"/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 smtClean="0"/>
                            <a:t>R</a:t>
                          </a:r>
                          <a:endParaRPr lang="en-US" sz="2700" dirty="0"/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US" sz="2700" baseline="-25000" dirty="0" smtClean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sz="27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endParaRPr lang="en-US" sz="2700" dirty="0"/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2400" b="1" i="1" baseline="-2500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700" baseline="-250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endParaRPr lang="en-US" sz="2700" dirty="0"/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US" sz="2700" baseline="-25000" dirty="0" smtClean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US" sz="27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endParaRPr lang="en-US" dirty="0"/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Proper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147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up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diverged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diverged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diverged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down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235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left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276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449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right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216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310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7195956"/>
                  </p:ext>
                </p:extLst>
              </p:nvPr>
            </p:nvGraphicFramePr>
            <p:xfrm>
              <a:off x="1752600" y="2209800"/>
              <a:ext cx="5820813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/>
                    <a:gridCol w="1227214"/>
                    <a:gridCol w="1337507"/>
                    <a:gridCol w="1808292"/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 smtClean="0"/>
                            <a:t>R</a:t>
                          </a:r>
                          <a:endParaRPr lang="en-US" sz="2700" dirty="0"/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8905" t="-5333" r="-259204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5333" r="-136818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2222" t="-5333" r="-1347" b="-213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Proper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147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up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diverged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diverged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diverged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down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235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left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276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449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Shifted right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216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310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5883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and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58644"/>
            <a:ext cx="8458200" cy="4191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ambria Math" charset="0"/>
                <a:ea typeface="Cambria Math" panose="02040503050406030204" pitchFamily="18" charset="0"/>
              </a:rPr>
              <a:t>Discontinuities (subsurface boundaries) were identified with GPR and input into an ERT inversion algorithm as constraints or prior information.</a:t>
            </a:r>
          </a:p>
          <a:p>
            <a:r>
              <a:rPr lang="en-US" sz="2400" dirty="0">
                <a:latin typeface="Cambria Math" charset="0"/>
                <a:ea typeface="Cambria Math" panose="02040503050406030204" pitchFamily="18" charset="0"/>
              </a:rPr>
              <a:t>R</a:t>
            </a:r>
            <a:r>
              <a:rPr lang="en-US" sz="2400" dirty="0" smtClean="0">
                <a:latin typeface="Cambria Math" charset="0"/>
                <a:ea typeface="Cambria Math" panose="02040503050406030204" pitchFamily="18" charset="0"/>
              </a:rPr>
              <a:t>eliability of prior boundary  information was evaluated with data residuals and </a:t>
            </a:r>
            <a:r>
              <a:rPr lang="en-US" sz="2400" dirty="0" err="1" smtClean="0">
                <a:latin typeface="Cambria Math" charset="0"/>
                <a:ea typeface="Cambria Math" panose="02040503050406030204" pitchFamily="18" charset="0"/>
              </a:rPr>
              <a:t>subregion</a:t>
            </a:r>
            <a:r>
              <a:rPr lang="en-US" sz="2400" dirty="0" smtClean="0">
                <a:latin typeface="Cambria Math" charset="0"/>
                <a:ea typeface="Cambria Math" panose="02040503050406030204" pitchFamily="18" charset="0"/>
              </a:rPr>
              <a:t> variability.</a:t>
            </a:r>
          </a:p>
          <a:p>
            <a:r>
              <a:rPr lang="en-US" sz="2400" dirty="0" smtClean="0">
                <a:latin typeface="Cambria Math" charset="0"/>
                <a:ea typeface="Cambria Math" panose="02040503050406030204" pitchFamily="18" charset="0"/>
              </a:rPr>
              <a:t>In addition to BHRS data set, this approach was tested </a:t>
            </a:r>
            <a:r>
              <a:rPr lang="en-US" sz="2400" dirty="0" smtClean="0">
                <a:ea typeface="Cambria Math" panose="02040503050406030204" pitchFamily="18" charset="0"/>
              </a:rPr>
              <a:t>on 7 </a:t>
            </a:r>
            <a:r>
              <a:rPr lang="en-US" sz="2400" dirty="0">
                <a:ea typeface="Cambria Math" panose="02040503050406030204" pitchFamily="18" charset="0"/>
              </a:rPr>
              <a:t>different simulated </a:t>
            </a:r>
            <a:r>
              <a:rPr lang="en-US" sz="2400" dirty="0" smtClean="0">
                <a:ea typeface="Cambria Math" panose="02040503050406030204" pitchFamily="18" charset="0"/>
              </a:rPr>
              <a:t>examples. Together with theoretical justifications, we determined that the following are effective:</a:t>
            </a:r>
          </a:p>
          <a:p>
            <a:pPr lvl="1"/>
            <a:r>
              <a:rPr lang="en-US" sz="2400" dirty="0" smtClean="0">
                <a:ea typeface="Cambria Math" panose="02040503050406030204" pitchFamily="18" charset="0"/>
              </a:rPr>
              <a:t>Including boundary information through R in the constraint</a:t>
            </a:r>
          </a:p>
          <a:p>
            <a:pPr lvl="1"/>
            <a:r>
              <a:rPr lang="en-US" sz="2400" dirty="0" smtClean="0">
                <a:ea typeface="Cambria Math" panose="02040503050406030204" pitchFamily="18" charset="0"/>
              </a:rPr>
              <a:t>Identifying best R through data residuals and </a:t>
            </a:r>
            <a:r>
              <a:rPr lang="en-US" sz="2400" dirty="0" err="1" smtClean="0">
                <a:ea typeface="Cambria Math" panose="02040503050406030204" pitchFamily="18" charset="0"/>
              </a:rPr>
              <a:t>subregion</a:t>
            </a:r>
            <a:r>
              <a:rPr lang="en-US" sz="2400" dirty="0" smtClean="0">
                <a:ea typeface="Cambria Math" panose="02040503050406030204" pitchFamily="18" charset="0"/>
              </a:rPr>
              <a:t> variability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765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286000"/>
            <a:ext cx="7924800" cy="2941638"/>
          </a:xfrm>
        </p:spPr>
        <p:txBody>
          <a:bodyPr/>
          <a:lstStyle/>
          <a:p>
            <a:r>
              <a:rPr lang="en-US" dirty="0" smtClean="0"/>
              <a:t>Electrical Resistivity Tomography (ERT)</a:t>
            </a:r>
          </a:p>
          <a:p>
            <a:r>
              <a:rPr lang="en-US" dirty="0" smtClean="0"/>
              <a:t>Prior information and joint </a:t>
            </a:r>
            <a:r>
              <a:rPr lang="en-US" dirty="0"/>
              <a:t>i</a:t>
            </a:r>
            <a:r>
              <a:rPr lang="en-US" dirty="0" smtClean="0"/>
              <a:t>nversion</a:t>
            </a:r>
          </a:p>
          <a:p>
            <a:r>
              <a:rPr lang="en-US" dirty="0" smtClean="0"/>
              <a:t>Assessing uncertain prior information</a:t>
            </a:r>
          </a:p>
          <a:p>
            <a:r>
              <a:rPr lang="en-US" dirty="0" smtClean="0"/>
              <a:t>Results from Boise </a:t>
            </a:r>
            <a:r>
              <a:rPr lang="en-US" dirty="0"/>
              <a:t> Hydrogeological Research </a:t>
            </a:r>
            <a:r>
              <a:rPr lang="en-US" dirty="0" smtClean="0"/>
              <a:t>Site (BHRS)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3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Thank You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5200"/>
            <a:ext cx="5410200" cy="129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Jodi Mead</a:t>
            </a: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Email: </a:t>
            </a:r>
            <a:r>
              <a:rPr lang="en-US" sz="2200" u="sng" dirty="0" smtClean="0">
                <a:hlinkClick r:id="rId2"/>
              </a:rPr>
              <a:t>jmead@boisestate.edu</a:t>
            </a:r>
            <a:endParaRPr lang="en-US" sz="2200" u="sng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Boise </a:t>
            </a:r>
            <a:r>
              <a:rPr lang="en-US" dirty="0"/>
              <a:t> Hydrogeological Research </a:t>
            </a:r>
            <a:r>
              <a:rPr lang="en-US" dirty="0" smtClean="0"/>
              <a:t>Site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221051" cy="29430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5035398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Difference </a:t>
            </a:r>
            <a:r>
              <a:rPr lang="en-US" sz="2400" dirty="0">
                <a:solidFill>
                  <a:schemeClr val="bg1"/>
                </a:solidFill>
              </a:rPr>
              <a:t>in retention properties in </a:t>
            </a:r>
            <a:r>
              <a:rPr lang="en-US" sz="2400" dirty="0" smtClean="0">
                <a:solidFill>
                  <a:schemeClr val="bg1"/>
                </a:solidFill>
              </a:rPr>
              <a:t>a lenticular </a:t>
            </a:r>
            <a:r>
              <a:rPr lang="en-US" sz="2400" dirty="0">
                <a:solidFill>
                  <a:schemeClr val="bg1"/>
                </a:solidFill>
              </a:rPr>
              <a:t>sand feature </a:t>
            </a:r>
            <a:r>
              <a:rPr lang="en-US" sz="2400" dirty="0" smtClean="0">
                <a:solidFill>
                  <a:schemeClr val="bg1"/>
                </a:solidFill>
              </a:rPr>
              <a:t>yields significantly </a:t>
            </a:r>
            <a:r>
              <a:rPr lang="en-US" sz="2400" dirty="0">
                <a:solidFill>
                  <a:schemeClr val="bg1"/>
                </a:solidFill>
              </a:rPr>
              <a:t>different geophysical </a:t>
            </a:r>
            <a:r>
              <a:rPr lang="en-US" sz="2400" dirty="0" smtClean="0">
                <a:solidFill>
                  <a:schemeClr val="bg1"/>
                </a:solidFill>
              </a:rPr>
              <a:t>properties.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1771286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</a:t>
            </a:r>
            <a:r>
              <a:rPr lang="en-US" sz="2400" dirty="0" smtClean="0">
                <a:solidFill>
                  <a:schemeClr val="bg1"/>
                </a:solidFill>
              </a:rPr>
              <a:t>ield </a:t>
            </a:r>
            <a:r>
              <a:rPr lang="en-US" sz="2400" dirty="0">
                <a:solidFill>
                  <a:schemeClr val="bg1"/>
                </a:solidFill>
              </a:rPr>
              <a:t>laboratory on a gravel bar adjacent to the Boise </a:t>
            </a:r>
            <a:r>
              <a:rPr lang="en-US" sz="2400" dirty="0" smtClean="0">
                <a:solidFill>
                  <a:schemeClr val="bg1"/>
                </a:solidFill>
              </a:rPr>
              <a:t>River, 15 </a:t>
            </a:r>
            <a:r>
              <a:rPr lang="en-US" sz="2400" dirty="0">
                <a:solidFill>
                  <a:schemeClr val="bg1"/>
                </a:solidFill>
              </a:rPr>
              <a:t>km southeast of downtown Boise. 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</a:t>
            </a:r>
            <a:r>
              <a:rPr lang="en-US" sz="2400" dirty="0" smtClean="0">
                <a:solidFill>
                  <a:schemeClr val="bg1"/>
                </a:solidFill>
              </a:rPr>
              <a:t>onsists </a:t>
            </a:r>
            <a:r>
              <a:rPr lang="en-US" sz="2400" dirty="0">
                <a:solidFill>
                  <a:schemeClr val="bg1"/>
                </a:solidFill>
              </a:rPr>
              <a:t>of </a:t>
            </a:r>
            <a:r>
              <a:rPr lang="en-US" sz="2400" dirty="0" smtClean="0">
                <a:solidFill>
                  <a:schemeClr val="bg1"/>
                </a:solidFill>
              </a:rPr>
              <a:t>coarse cobble and sand.  Braided stream </a:t>
            </a:r>
            <a:r>
              <a:rPr lang="en-US" sz="2400" dirty="0">
                <a:solidFill>
                  <a:schemeClr val="bg1"/>
                </a:solidFill>
              </a:rPr>
              <a:t>fluvial deposits </a:t>
            </a:r>
            <a:r>
              <a:rPr lang="en-US" sz="2400" dirty="0" smtClean="0">
                <a:solidFill>
                  <a:schemeClr val="bg1"/>
                </a:solidFill>
              </a:rPr>
              <a:t>overlie </a:t>
            </a:r>
            <a:r>
              <a:rPr lang="en-US" sz="2400" dirty="0">
                <a:solidFill>
                  <a:schemeClr val="bg1"/>
                </a:solidFill>
              </a:rPr>
              <a:t>a clay layer at about 20 m depth.</a:t>
            </a:r>
          </a:p>
        </p:txBody>
      </p:sp>
    </p:spTree>
    <p:extLst>
      <p:ext uri="{BB962C8B-B14F-4D97-AF65-F5344CB8AC3E}">
        <p14:creationId xmlns:p14="http://schemas.microsoft.com/office/powerpoint/2010/main" val="6037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Electrical Resistivity Tomography (ERT)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51760" y="1445644"/>
            <a:ext cx="441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2D grid </a:t>
            </a:r>
            <a:r>
              <a:rPr lang="en-US" sz="2400" dirty="0">
                <a:solidFill>
                  <a:schemeClr val="bg1"/>
                </a:solidFill>
              </a:rPr>
              <a:t>of observations provides a </a:t>
            </a:r>
            <a:r>
              <a:rPr lang="en-US" sz="2400" dirty="0" smtClean="0">
                <a:solidFill>
                  <a:schemeClr val="bg1"/>
                </a:solidFill>
              </a:rPr>
              <a:t>3-D inverted </a:t>
            </a:r>
            <a:r>
              <a:rPr lang="en-US" sz="2400" dirty="0">
                <a:solidFill>
                  <a:schemeClr val="bg1"/>
                </a:solidFill>
              </a:rPr>
              <a:t>model that emphasizes the </a:t>
            </a:r>
            <a:r>
              <a:rPr lang="en-US" sz="2400" dirty="0" smtClean="0">
                <a:solidFill>
                  <a:schemeClr val="bg1"/>
                </a:solidFill>
              </a:rPr>
              <a:t>sand lenticular feature.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BHRS survey consisted of 12 </a:t>
            </a:r>
            <a:r>
              <a:rPr lang="en-US" sz="2400" dirty="0">
                <a:solidFill>
                  <a:schemeClr val="bg1"/>
                </a:solidFill>
              </a:rPr>
              <a:t>electrodes spaced 1 meter </a:t>
            </a:r>
            <a:r>
              <a:rPr lang="en-US" sz="2400" dirty="0" smtClean="0">
                <a:solidFill>
                  <a:schemeClr val="bg1"/>
                </a:solidFill>
              </a:rPr>
              <a:t>apart </a:t>
            </a:r>
            <a:r>
              <a:rPr lang="en-US" sz="2400" dirty="0">
                <a:solidFill>
                  <a:schemeClr val="bg1"/>
                </a:solidFill>
              </a:rPr>
              <a:t>acquired with a dipole-dipole </a:t>
            </a:r>
            <a:r>
              <a:rPr lang="en-US" sz="2400" dirty="0" smtClean="0">
                <a:solidFill>
                  <a:schemeClr val="bg1"/>
                </a:solidFill>
              </a:rPr>
              <a:t>configuration.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t="29091" r="47681" b="29091"/>
          <a:stretch/>
        </p:blipFill>
        <p:spPr>
          <a:xfrm>
            <a:off x="228600" y="1928769"/>
            <a:ext cx="4600748" cy="281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548" y="5122777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BHRS survey </a:t>
            </a:r>
            <a:r>
              <a:rPr lang="en-US" sz="2400" dirty="0">
                <a:solidFill>
                  <a:schemeClr val="bg1"/>
                </a:solidFill>
              </a:rPr>
              <a:t>acquired </a:t>
            </a:r>
            <a:r>
              <a:rPr lang="en-US" sz="2400" dirty="0" smtClean="0">
                <a:solidFill>
                  <a:schemeClr val="bg1"/>
                </a:solidFill>
              </a:rPr>
              <a:t>at surface </a:t>
            </a:r>
            <a:r>
              <a:rPr lang="en-US" sz="2400" dirty="0">
                <a:solidFill>
                  <a:schemeClr val="bg1"/>
                </a:solidFill>
              </a:rPr>
              <a:t>when subsurface </a:t>
            </a:r>
            <a:r>
              <a:rPr lang="en-US" sz="2400" dirty="0" smtClean="0">
                <a:solidFill>
                  <a:schemeClr val="bg1"/>
                </a:solidFill>
              </a:rPr>
              <a:t>achieved saturation.</a:t>
            </a:r>
          </a:p>
        </p:txBody>
      </p:sp>
    </p:spTree>
    <p:extLst>
      <p:ext uri="{BB962C8B-B14F-4D97-AF65-F5344CB8AC3E}">
        <p14:creationId xmlns:p14="http://schemas.microsoft.com/office/powerpoint/2010/main" val="11387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Ohm’s Law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209800"/>
            <a:ext cx="7645400" cy="43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025784"/>
            <a:ext cx="5041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Model parameters – resistivity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Observed data – apparent resistivity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3" t="17303" r="44436" b="77063"/>
          <a:stretch/>
        </p:blipFill>
        <p:spPr>
          <a:xfrm>
            <a:off x="5401471" y="3211289"/>
            <a:ext cx="21590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6" t="15356" r="72524" b="81744"/>
          <a:stretch/>
        </p:blipFill>
        <p:spPr>
          <a:xfrm>
            <a:off x="779792" y="4179564"/>
            <a:ext cx="923207" cy="6317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42164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- electrical potential difference across receiver electrode pair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5" t="12222" r="66957" b="79259"/>
          <a:stretch/>
        </p:blipFill>
        <p:spPr>
          <a:xfrm>
            <a:off x="4116260" y="2255545"/>
            <a:ext cx="2526880" cy="1937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8293" y="4762509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- contains geometrical information about electrodes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6" t="15993" r="74147" b="82402"/>
          <a:stretch/>
        </p:blipFill>
        <p:spPr>
          <a:xfrm>
            <a:off x="977951" y="4744464"/>
            <a:ext cx="650834" cy="5593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5" t="15341" r="70270" b="81838"/>
          <a:stretch/>
        </p:blipFill>
        <p:spPr>
          <a:xfrm>
            <a:off x="549799" y="5134100"/>
            <a:ext cx="1153200" cy="719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83539" y="5284758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- </a:t>
            </a:r>
            <a:r>
              <a:rPr lang="en-US" sz="2400" dirty="0">
                <a:solidFill>
                  <a:schemeClr val="bg1"/>
                </a:solidFill>
              </a:rPr>
              <a:t>l</a:t>
            </a:r>
            <a:r>
              <a:rPr lang="en-US" sz="2400" dirty="0" smtClean="0">
                <a:solidFill>
                  <a:schemeClr val="bg1"/>
                </a:solidFill>
              </a:rPr>
              <a:t>ocations of current source electrodes A and B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Constrained Inversion (Regularization)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10602" y="1828800"/>
                <a:ext cx="7197969" cy="52309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Lm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0602" y="1828800"/>
                <a:ext cx="7197969" cy="52309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00146" y="2782015"/>
                <a:ext cx="46465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parameters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resistivity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46" y="2782015"/>
                <a:ext cx="464652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25" t="-140984" r="-1837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081407" y="3585233"/>
                <a:ext cx="5461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observed</m:t>
                      </m:r>
                      <m: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apparent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resistivity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407" y="3585233"/>
                <a:ext cx="546117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43307" y="4729571"/>
                <a:ext cx="52377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data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error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estimates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307" y="4729571"/>
                <a:ext cx="52377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00200" y="5158072"/>
                <a:ext cx="4161692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1 1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−1 1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5158072"/>
                <a:ext cx="4161692" cy="9766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81200" y="4043158"/>
                <a:ext cx="4314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regularization</m:t>
                      </m:r>
                      <m: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parameter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043158"/>
                <a:ext cx="4314092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752600" y="3156732"/>
                <a:ext cx="47954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forward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Oh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Law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156732"/>
                <a:ext cx="4795480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50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77847"/>
            <a:ext cx="8368467" cy="715962"/>
          </a:xfrm>
        </p:spPr>
        <p:txBody>
          <a:bodyPr>
            <a:noAutofit/>
          </a:bodyPr>
          <a:lstStyle/>
          <a:p>
            <a:r>
              <a:rPr lang="en-US" sz="4000" dirty="0"/>
              <a:t>Discontinuous </a:t>
            </a:r>
            <a:r>
              <a:rPr lang="en-US" sz="4000" dirty="0" smtClean="0"/>
              <a:t>Inversion: </a:t>
            </a:r>
            <a:br>
              <a:rPr lang="en-US" sz="4000" dirty="0" smtClean="0"/>
            </a:br>
            <a:r>
              <a:rPr lang="en-US" sz="4000" dirty="0" smtClean="0"/>
              <a:t>Relaxing </a:t>
            </a:r>
            <a:r>
              <a:rPr lang="en-US" sz="4000" dirty="0"/>
              <a:t>the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990600" y="2438400"/>
                <a:ext cx="6723185" cy="541179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 cap="none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RLm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438400"/>
                <a:ext cx="6723185" cy="541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5" t="14683" r="32504" b="74603"/>
          <a:stretch/>
        </p:blipFill>
        <p:spPr>
          <a:xfrm>
            <a:off x="838200" y="3352800"/>
            <a:ext cx="8018355" cy="2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989" y="940718"/>
            <a:ext cx="8368467" cy="715962"/>
          </a:xfrm>
        </p:spPr>
        <p:txBody>
          <a:bodyPr>
            <a:noAutofit/>
          </a:bodyPr>
          <a:lstStyle/>
          <a:p>
            <a:r>
              <a:rPr lang="en-US" sz="4000" dirty="0"/>
              <a:t>Joint </a:t>
            </a:r>
            <a:r>
              <a:rPr lang="en-US" sz="4000" dirty="0" smtClean="0"/>
              <a:t>Inversion:  </a:t>
            </a:r>
            <a:br>
              <a:rPr lang="en-US" sz="4000" dirty="0" smtClean="0"/>
            </a:br>
            <a:r>
              <a:rPr lang="en-US" sz="4000" dirty="0" smtClean="0"/>
              <a:t>Incorporating Prior Information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0" y="2943767"/>
                <a:ext cx="15510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943767"/>
                <a:ext cx="155106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693" t="-143333" r="-7480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525330"/>
            <a:ext cx="3108960" cy="1415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4" b="32103"/>
          <a:stretch/>
        </p:blipFill>
        <p:spPr>
          <a:xfrm>
            <a:off x="1295400" y="4343400"/>
            <a:ext cx="6583680" cy="163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3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Ground Penetrating Radar (GPR)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82712" y="1837916"/>
            <a:ext cx="4261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GPR survey at BHRS acquired </a:t>
            </a:r>
            <a:r>
              <a:rPr lang="en-US" sz="2400" dirty="0">
                <a:solidFill>
                  <a:schemeClr val="bg1"/>
                </a:solidFill>
              </a:rPr>
              <a:t>across </a:t>
            </a:r>
            <a:r>
              <a:rPr lang="en-US" sz="2400" dirty="0" smtClean="0">
                <a:solidFill>
                  <a:schemeClr val="bg1"/>
                </a:solidFill>
              </a:rPr>
              <a:t>center of </a:t>
            </a:r>
            <a:r>
              <a:rPr lang="en-US" sz="2400" dirty="0">
                <a:solidFill>
                  <a:schemeClr val="bg1"/>
                </a:solidFill>
              </a:rPr>
              <a:t>gridded </a:t>
            </a:r>
            <a:r>
              <a:rPr lang="en-US" sz="2400" dirty="0" smtClean="0">
                <a:solidFill>
                  <a:schemeClr val="bg1"/>
                </a:solidFill>
              </a:rPr>
              <a:t>ERT survey.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GPR sampled line </a:t>
            </a:r>
            <a:r>
              <a:rPr lang="en-US" sz="2400" dirty="0">
                <a:solidFill>
                  <a:schemeClr val="bg1"/>
                </a:solidFill>
              </a:rPr>
              <a:t>collinear </a:t>
            </a:r>
            <a:r>
              <a:rPr lang="en-US" sz="2400" dirty="0" smtClean="0">
                <a:solidFill>
                  <a:schemeClr val="bg1"/>
                </a:solidFill>
              </a:rPr>
              <a:t>with ERT </a:t>
            </a:r>
            <a:r>
              <a:rPr lang="en-US" sz="2400" dirty="0">
                <a:solidFill>
                  <a:schemeClr val="bg1"/>
                </a:solidFill>
              </a:rPr>
              <a:t>survey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GPR derived boundary gives prior boundary </a:t>
            </a:r>
            <a:r>
              <a:rPr lang="en-US" sz="2400" dirty="0" smtClean="0">
                <a:solidFill>
                  <a:schemeClr val="bg1"/>
                </a:solidFill>
              </a:rPr>
              <a:t>knowledge </a:t>
            </a:r>
            <a:r>
              <a:rPr lang="en-US" sz="2400" dirty="0">
                <a:solidFill>
                  <a:schemeClr val="bg1"/>
                </a:solidFill>
              </a:rPr>
              <a:t>in the </a:t>
            </a:r>
            <a:r>
              <a:rPr lang="en-US" sz="2400" dirty="0" smtClean="0">
                <a:solidFill>
                  <a:schemeClr val="bg1"/>
                </a:solidFill>
              </a:rPr>
              <a:t>ERT dataset.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7500"/>
          <a:stretch/>
        </p:blipFill>
        <p:spPr>
          <a:xfrm>
            <a:off x="1066800" y="1837916"/>
            <a:ext cx="3628200" cy="39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EAD@C02K5033F1GT3PP7" val="5046"/>
  <p:tag name="DEFAULTDISPLAYSOURCE" val="\documentclass{article}&#10;&#10;\pagestyle{empty}&#10;&#10;\begin{document}&#10;&#10;&#10;\end{document}"/>
  <p:tag name="EMBEDFONTS" val="0"/>
</p:tagLst>
</file>

<file path=ppt/theme/theme1.xml><?xml version="1.0" encoding="utf-8"?>
<a:theme xmlns:a="http://schemas.openxmlformats.org/drawingml/2006/main" name="seminar">
  <a:themeElements>
    <a:clrScheme name="Boise State Theme">
      <a:dk1>
        <a:srgbClr val="191917"/>
      </a:dk1>
      <a:lt1>
        <a:sysClr val="window" lastClr="FFFFFF"/>
      </a:lt1>
      <a:dk2>
        <a:srgbClr val="09347A"/>
      </a:dk2>
      <a:lt2>
        <a:srgbClr val="F6F6F5"/>
      </a:lt2>
      <a:accent1>
        <a:srgbClr val="0169A4"/>
      </a:accent1>
      <a:accent2>
        <a:srgbClr val="F1632A"/>
      </a:accent2>
      <a:accent3>
        <a:srgbClr val="007DC3"/>
      </a:accent3>
      <a:accent4>
        <a:srgbClr val="8064A2"/>
      </a:accent4>
      <a:accent5>
        <a:srgbClr val="4BACC6"/>
      </a:accent5>
      <a:accent6>
        <a:srgbClr val="F79646"/>
      </a:accent6>
      <a:hlink>
        <a:srgbClr val="3399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seminar.potx</Template>
  <TotalTime>14261</TotalTime>
  <Words>753</Words>
  <Application>Microsoft Macintosh PowerPoint</Application>
  <PresentationFormat>On-screen Show (4:3)</PresentationFormat>
  <Paragraphs>123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.AppleSystemUIFont</vt:lpstr>
      <vt:lpstr>Calibri</vt:lpstr>
      <vt:lpstr>Cambria Math</vt:lpstr>
      <vt:lpstr>Arial</vt:lpstr>
      <vt:lpstr>seminar</vt:lpstr>
      <vt:lpstr>Electrical Resistivity Imaging with Subsurface Boundary Constraints </vt:lpstr>
      <vt:lpstr>Outline</vt:lpstr>
      <vt:lpstr>Boise  Hydrogeological Research Site</vt:lpstr>
      <vt:lpstr>Electrical Resistivity Tomography (ERT)</vt:lpstr>
      <vt:lpstr>Ohm’s Law</vt:lpstr>
      <vt:lpstr>Constrained Inversion (Regularization)</vt:lpstr>
      <vt:lpstr>Discontinuous Inversion:  Relaxing the Constraint</vt:lpstr>
      <vt:lpstr>Joint Inversion:   Incorporating Prior Information</vt:lpstr>
      <vt:lpstr>Ground Penetrating Radar (GPR)</vt:lpstr>
      <vt:lpstr>Uncertain Boundary Location</vt:lpstr>
      <vt:lpstr>Identify Best Boundary Estimate:   Data residual</vt:lpstr>
      <vt:lpstr>Data Residual con’t</vt:lpstr>
      <vt:lpstr>Identify Best Boundary Estimate:   Subregion variability</vt:lpstr>
      <vt:lpstr>Subregion variability, ns=2</vt:lpstr>
      <vt:lpstr>ERT Inversion results from BHRS</vt:lpstr>
      <vt:lpstr>PowerPoint Presentation</vt:lpstr>
      <vt:lpstr>Data Residual for BHRS dataset</vt:lpstr>
      <vt:lpstr>Subregion variability for BHRS dataset</vt:lpstr>
      <vt:lpstr>Summary and Conclusions</vt:lpstr>
      <vt:lpstr>Thank You</vt:lpstr>
    </vt:vector>
  </TitlesOfParts>
  <Company>Boise State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Boise State PowerPoint Template</dc:title>
  <dc:creator>Teri Williams</dc:creator>
  <cp:lastModifiedBy>Microsoft Office User</cp:lastModifiedBy>
  <cp:revision>466</cp:revision>
  <dcterms:created xsi:type="dcterms:W3CDTF">2013-08-26T19:08:08Z</dcterms:created>
  <dcterms:modified xsi:type="dcterms:W3CDTF">2018-01-11T03:45:12Z</dcterms:modified>
</cp:coreProperties>
</file>